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CC66"/>
    <a:srgbClr val="FFF2CD"/>
    <a:srgbClr val="FFFFCC"/>
    <a:srgbClr val="FFCCCC"/>
    <a:srgbClr val="CCFFCC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9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9071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933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757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63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431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045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35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7961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873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285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762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9966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8576" y="2695417"/>
            <a:ext cx="6924907" cy="3158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D82B7-EF57-4303-AF30-E36FE6290BB1}" type="datetimeFigureOut">
              <a:rPr lang="zh-TW" altLang="en-US" smtClean="0"/>
              <a:t>2017/11/22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85F1F-F2BB-4A2B-B973-13FF99D1A9B9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文字方塊 6"/>
          <p:cNvSpPr txBox="1"/>
          <p:nvPr userDrawn="1"/>
        </p:nvSpPr>
        <p:spPr>
          <a:xfrm>
            <a:off x="742950" y="279929"/>
            <a:ext cx="1828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臺灣國寶</a:t>
            </a:r>
            <a:endParaRPr lang="zh-TW" altLang="en-US" sz="2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 descr="Free illustration: Pink &lt;strong&gt;Diamond&lt;/strong&gt;, Gem, Jewel - Free Image on Pixabay - 105675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73" y="162500"/>
            <a:ext cx="689077" cy="68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1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CC00CC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1523998" y="3027243"/>
            <a:ext cx="5974874" cy="233498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文字方塊 8"/>
          <p:cNvSpPr txBox="1"/>
          <p:nvPr/>
        </p:nvSpPr>
        <p:spPr>
          <a:xfrm>
            <a:off x="1432694" y="788418"/>
            <a:ext cx="1823234" cy="80043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zh-TW" altLang="en-US" sz="3200" b="0" i="0" u="none" strike="noStrike" kern="1200" dirty="0" smtClean="0">
                <a:ln>
                  <a:noFill/>
                </a:ln>
                <a:latin typeface="Arial" pitchFamily="18"/>
                <a:ea typeface="微軟正黑體" pitchFamily="2"/>
                <a:cs typeface="Mangal" pitchFamily="2"/>
              </a:rPr>
              <a:t>臺灣國寶</a:t>
            </a:r>
            <a:endParaRPr lang="zh-TW" sz="3200" b="0" i="0" u="none" strike="noStrike" kern="1200" dirty="0">
              <a:ln>
                <a:noFill/>
              </a:ln>
              <a:latin typeface="Arial" pitchFamily="18"/>
              <a:ea typeface="微軟正黑體" pitchFamily="2"/>
              <a:cs typeface="Mangal" pitchFamily="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336681" y="1302920"/>
            <a:ext cx="6596678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0000" dirty="0" smtClean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華康海報體W12" panose="040B0C09000000000000" pitchFamily="81" charset="-120"/>
                <a:ea typeface="華康海報體W12" panose="040B0C09000000000000" pitchFamily="81" charset="-120"/>
              </a:rPr>
              <a:t>櫻花鉤吻鮭</a:t>
            </a:r>
            <a:endParaRPr lang="zh-TW" altLang="en-US" sz="10000" cap="none" spc="0" dirty="0">
              <a:ln w="22225">
                <a:solidFill>
                  <a:schemeClr val="bg1"/>
                </a:solidFill>
                <a:prstDash val="solid"/>
              </a:ln>
              <a:solidFill>
                <a:srgbClr val="FF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華康海報體W12" panose="040B0C09000000000000" pitchFamily="81" charset="-120"/>
              <a:ea typeface="華康海報體W12" panose="040B0C09000000000000" pitchFamily="81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47295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zh-TW" dirty="0"/>
              <a:t>又稱臺灣鱒，為臺灣特有亞種淡水魚類，也是臺灣唯一的寒帶魚類。政府於</a:t>
            </a:r>
            <a:r>
              <a:rPr lang="en-US" altLang="zh-TW" dirty="0"/>
              <a:t>1984</a:t>
            </a:r>
            <a:r>
              <a:rPr lang="zh-TW" altLang="zh-TW" dirty="0"/>
              <a:t>年公告將櫻花鉤吻鮭列為保育類動物，也將棲息地劃為野生動物保護區</a:t>
            </a:r>
            <a:r>
              <a:rPr lang="zh-TW" altLang="zh-TW" dirty="0" smtClean="0"/>
              <a:t>。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029190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小檔案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09466"/>
              </p:ext>
            </p:extLst>
          </p:nvPr>
        </p:nvGraphicFramePr>
        <p:xfrm>
          <a:off x="1095022" y="2022986"/>
          <a:ext cx="6953956" cy="33956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53919">
                  <a:extLst>
                    <a:ext uri="{9D8B030D-6E8A-4147-A177-3AD203B41FA5}">
                      <a16:colId xmlns:a16="http://schemas.microsoft.com/office/drawing/2014/main" val="2136207851"/>
                    </a:ext>
                  </a:extLst>
                </a:gridCol>
                <a:gridCol w="5200037">
                  <a:extLst>
                    <a:ext uri="{9D8B030D-6E8A-4147-A177-3AD203B41FA5}">
                      <a16:colId xmlns:a16="http://schemas.microsoft.com/office/drawing/2014/main" val="969514641"/>
                    </a:ext>
                  </a:extLst>
                </a:gridCol>
              </a:tblGrid>
              <a:tr h="98666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形態特徵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魚體側扁呈紡錘形，口裂大；背部青綠色，腹部銀白色，體側中央</a:t>
                      </a:r>
                      <a:r>
                        <a:rPr lang="zh-TW" sz="2000" b="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有黑</a:t>
                      </a:r>
                      <a:r>
                        <a:rPr lang="zh-TW" sz="20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褐色橢圓形橫斑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94912"/>
                  </a:ext>
                </a:extLst>
              </a:tr>
              <a:tr h="739276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生態習性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生活</a:t>
                      </a:r>
                      <a:r>
                        <a:rPr lang="zh-TW" sz="20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於清澈</a:t>
                      </a:r>
                      <a:r>
                        <a:rPr lang="zh-TW" sz="20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無污染的水域</a:t>
                      </a:r>
                      <a:r>
                        <a:rPr lang="zh-TW" sz="2000" u="none" strike="noStrike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。以</a:t>
                      </a:r>
                      <a:r>
                        <a:rPr lang="zh-TW" sz="20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水棲昆蟲或落水的昆蟲為食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457912"/>
                  </a:ext>
                </a:extLst>
              </a:tr>
              <a:tr h="98666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分布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只分布於大甲溪上游海拔</a:t>
                      </a:r>
                      <a:r>
                        <a:rPr lang="en-US" sz="20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1500</a:t>
                      </a:r>
                      <a:r>
                        <a:rPr lang="zh-TW" sz="20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公尺以上的溪流，目前只在七家灣溪可以發現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743333"/>
                  </a:ext>
                </a:extLst>
              </a:tr>
              <a:tr h="68307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b="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瀕臨絕種原因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2000" u="none" strike="noStrike" kern="12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棲息地遭破壞</a:t>
                      </a:r>
                      <a:endParaRPr lang="zh-TW" sz="2000" b="0" i="0" u="none" strike="noStrike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Mangal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782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229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成長流程圖</a:t>
            </a:r>
            <a:endParaRPr lang="zh-TW" altLang="en-US" dirty="0"/>
          </a:p>
        </p:txBody>
      </p:sp>
      <p:grpSp>
        <p:nvGrpSpPr>
          <p:cNvPr id="17" name="群組 16"/>
          <p:cNvGrpSpPr/>
          <p:nvPr/>
        </p:nvGrpSpPr>
        <p:grpSpPr>
          <a:xfrm>
            <a:off x="1268444" y="1946492"/>
            <a:ext cx="6607111" cy="3754396"/>
            <a:chOff x="900000" y="1980360"/>
            <a:chExt cx="7992000" cy="4500000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00000000-0000-0000-0000-0000000000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lum/>
              <a:alphaModFix/>
            </a:blip>
            <a:srcRect/>
            <a:stretch>
              <a:fillRect/>
            </a:stretch>
          </p:blipFill>
          <p:spPr>
            <a:xfrm>
              <a:off x="3147839" y="3492359"/>
              <a:ext cx="3685319" cy="14400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手繪多邊形 4"/>
            <p:cNvSpPr/>
            <p:nvPr/>
          </p:nvSpPr>
          <p:spPr>
            <a:xfrm>
              <a:off x="4068000" y="5580360"/>
              <a:ext cx="1800000" cy="900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CC99"/>
            </a:solidFill>
            <a:ln w="36000">
              <a:solidFill>
                <a:srgbClr val="FFFFFF"/>
              </a:solidFill>
              <a:prstDash val="solid"/>
            </a:ln>
            <a:effectLst>
              <a:outerShdw dist="101823" dir="2700000" algn="tl">
                <a:srgbClr val="808080"/>
              </a:outerShdw>
            </a:effectLst>
          </p:spPr>
          <p:txBody>
            <a:bodyPr vert="horz" wrap="none" lIns="108000" tIns="63000" rIns="108000" bIns="63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zh-TW" sz="2600" b="0" i="0" u="none" strike="noStrike" kern="1200">
                  <a:ln>
                    <a:noFill/>
                  </a:ln>
                  <a:latin typeface="華康中圓體" pitchFamily="49"/>
                  <a:ea typeface="華康中圓體" pitchFamily="49"/>
                  <a:cs typeface="Mangal" pitchFamily="2"/>
                </a:rPr>
                <a:t>卵</a:t>
              </a:r>
            </a:p>
          </p:txBody>
        </p:sp>
        <p:sp>
          <p:nvSpPr>
            <p:cNvPr id="6" name="手繪多邊形 5"/>
            <p:cNvSpPr/>
            <p:nvPr/>
          </p:nvSpPr>
          <p:spPr>
            <a:xfrm>
              <a:off x="900000" y="4680360"/>
              <a:ext cx="1800000" cy="900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AECF00"/>
            </a:solidFill>
            <a:ln w="36000">
              <a:solidFill>
                <a:srgbClr val="FFFFFF"/>
              </a:solidFill>
              <a:prstDash val="solid"/>
            </a:ln>
            <a:effectLst>
              <a:outerShdw dist="101823" dir="2700000" algn="tl">
                <a:srgbClr val="808080"/>
              </a:outerShdw>
            </a:effectLst>
          </p:spPr>
          <p:txBody>
            <a:bodyPr vert="horz" wrap="none" lIns="108000" tIns="63000" rIns="108000" bIns="63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zh-TW" sz="2600" b="0" i="0" u="none" strike="noStrike" kern="1200">
                  <a:ln>
                    <a:noFill/>
                  </a:ln>
                  <a:latin typeface="華康中圓體" pitchFamily="49"/>
                  <a:ea typeface="華康中圓體" pitchFamily="49"/>
                  <a:cs typeface="Mangal" pitchFamily="2"/>
                </a:rPr>
                <a:t>發眼卵</a:t>
              </a:r>
            </a:p>
          </p:txBody>
        </p:sp>
        <p:sp>
          <p:nvSpPr>
            <p:cNvPr id="7" name="手繪多邊形 6"/>
            <p:cNvSpPr/>
            <p:nvPr/>
          </p:nvSpPr>
          <p:spPr>
            <a:xfrm>
              <a:off x="900000" y="2772360"/>
              <a:ext cx="1800000" cy="900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9999FF"/>
            </a:solidFill>
            <a:ln w="36000">
              <a:solidFill>
                <a:srgbClr val="FFFFFF"/>
              </a:solidFill>
              <a:prstDash val="solid"/>
            </a:ln>
            <a:effectLst>
              <a:outerShdw dist="101823" dir="2700000" algn="tl">
                <a:srgbClr val="808080"/>
              </a:outerShdw>
            </a:effectLst>
          </p:spPr>
          <p:txBody>
            <a:bodyPr vert="horz" wrap="none" lIns="108000" tIns="63000" rIns="108000" bIns="63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zh-TW" sz="2600" b="0" i="0" u="none" strike="noStrike" kern="1200">
                  <a:ln>
                    <a:noFill/>
                  </a:ln>
                  <a:latin typeface="華康中圓體" pitchFamily="49"/>
                  <a:ea typeface="華康中圓體" pitchFamily="49"/>
                  <a:cs typeface="Mangal" pitchFamily="2"/>
                </a:rPr>
                <a:t>仔鮭</a:t>
              </a:r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4068000" y="1980360"/>
              <a:ext cx="1800000" cy="900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8080"/>
            </a:solidFill>
            <a:ln w="36000">
              <a:solidFill>
                <a:srgbClr val="FFFFFF"/>
              </a:solidFill>
              <a:prstDash val="solid"/>
            </a:ln>
            <a:effectLst>
              <a:outerShdw dist="101823" dir="2700000" algn="tl">
                <a:srgbClr val="808080"/>
              </a:outerShdw>
            </a:effectLst>
          </p:spPr>
          <p:txBody>
            <a:bodyPr vert="horz" wrap="none" lIns="108000" tIns="63000" rIns="108000" bIns="63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zh-TW" sz="2600" b="0" i="0" u="none" strike="noStrike" kern="1200">
                  <a:ln>
                    <a:noFill/>
                  </a:ln>
                  <a:latin typeface="華康中圓體" pitchFamily="49"/>
                  <a:ea typeface="華康中圓體" pitchFamily="49"/>
                  <a:cs typeface="Mangal" pitchFamily="2"/>
                </a:rPr>
                <a:t>稚鮭</a:t>
              </a:r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7092000" y="4680360"/>
              <a:ext cx="1800000" cy="900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00B8FF"/>
            </a:solidFill>
            <a:ln w="36000">
              <a:solidFill>
                <a:srgbClr val="FFFFFF"/>
              </a:solidFill>
              <a:prstDash val="solid"/>
            </a:ln>
            <a:effectLst>
              <a:outerShdw dist="101823" dir="2700000" algn="tl">
                <a:srgbClr val="808080"/>
              </a:outerShdw>
            </a:effectLst>
          </p:spPr>
          <p:txBody>
            <a:bodyPr vert="horz" wrap="none" lIns="108000" tIns="63000" rIns="108000" bIns="63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zh-TW" sz="2600" b="0" i="0" u="none" strike="noStrike" kern="1200">
                  <a:ln>
                    <a:noFill/>
                  </a:ln>
                  <a:latin typeface="華康中圓體" pitchFamily="49"/>
                  <a:ea typeface="華康中圓體" pitchFamily="49"/>
                  <a:cs typeface="Mangal" pitchFamily="2"/>
                </a:rPr>
                <a:t>成鮭</a:t>
              </a:r>
            </a:p>
          </p:txBody>
        </p:sp>
        <p:sp>
          <p:nvSpPr>
            <p:cNvPr id="10" name="手繪多邊形 9"/>
            <p:cNvSpPr/>
            <p:nvPr/>
          </p:nvSpPr>
          <p:spPr>
            <a:xfrm>
              <a:off x="7092000" y="2772360"/>
              <a:ext cx="1800000" cy="900000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*/ 5419351 1 1725033"/>
                <a:gd name="f6" fmla="*/ 10800 10800 1"/>
                <a:gd name="f7" fmla="+- 0 0 0"/>
                <a:gd name="f8" fmla="+- 0 0 360"/>
                <a:gd name="f9" fmla="val 10800"/>
                <a:gd name="f10" fmla="*/ f3 1 21600"/>
                <a:gd name="f11" fmla="*/ f4 1 21600"/>
                <a:gd name="f12" fmla="*/ 0 f5 1"/>
                <a:gd name="f13" fmla="*/ f7 f0 1"/>
                <a:gd name="f14" fmla="*/ f8 f0 1"/>
                <a:gd name="f15" fmla="*/ 3163 f10 1"/>
                <a:gd name="f16" fmla="*/ 18437 f10 1"/>
                <a:gd name="f17" fmla="*/ 18437 f11 1"/>
                <a:gd name="f18" fmla="*/ 3163 f11 1"/>
                <a:gd name="f19" fmla="*/ f12 1 f2"/>
                <a:gd name="f20" fmla="*/ f13 1 f2"/>
                <a:gd name="f21" fmla="*/ f14 1 f2"/>
                <a:gd name="f22" fmla="*/ 10800 f10 1"/>
                <a:gd name="f23" fmla="*/ 0 f11 1"/>
                <a:gd name="f24" fmla="*/ 0 f10 1"/>
                <a:gd name="f25" fmla="*/ 10800 f11 1"/>
                <a:gd name="f26" fmla="*/ 21600 f11 1"/>
                <a:gd name="f27" fmla="*/ 21600 f10 1"/>
                <a:gd name="f28" fmla="+- 0 0 f19"/>
                <a:gd name="f29" fmla="+- f20 0 f1"/>
                <a:gd name="f30" fmla="+- f21 0 f1"/>
                <a:gd name="f31" fmla="*/ f28 f0 1"/>
                <a:gd name="f32" fmla="+- f30 0 f29"/>
                <a:gd name="f33" fmla="*/ f31 1 f5"/>
                <a:gd name="f34" fmla="+- f33 0 f1"/>
                <a:gd name="f35" fmla="cos 1 f34"/>
                <a:gd name="f36" fmla="sin 1 f34"/>
                <a:gd name="f37" fmla="+- 0 0 f35"/>
                <a:gd name="f38" fmla="+- 0 0 f36"/>
                <a:gd name="f39" fmla="*/ 10800 f37 1"/>
                <a:gd name="f40" fmla="*/ 10800 f38 1"/>
                <a:gd name="f41" fmla="*/ f39 f39 1"/>
                <a:gd name="f42" fmla="*/ f40 f40 1"/>
                <a:gd name="f43" fmla="+- f41 f42 0"/>
                <a:gd name="f44" fmla="sqrt f43"/>
                <a:gd name="f45" fmla="*/ f6 1 f44"/>
                <a:gd name="f46" fmla="*/ f37 f45 1"/>
                <a:gd name="f47" fmla="*/ f38 f45 1"/>
                <a:gd name="f48" fmla="+- 10800 0 f46"/>
                <a:gd name="f49" fmla="+- 10800 0 f4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9">
                  <a:pos x="f22" y="f23"/>
                </a:cxn>
                <a:cxn ang="f29">
                  <a:pos x="f15" y="f18"/>
                </a:cxn>
                <a:cxn ang="f29">
                  <a:pos x="f24" y="f25"/>
                </a:cxn>
                <a:cxn ang="f29">
                  <a:pos x="f15" y="f17"/>
                </a:cxn>
                <a:cxn ang="f29">
                  <a:pos x="f22" y="f26"/>
                </a:cxn>
                <a:cxn ang="f29">
                  <a:pos x="f16" y="f17"/>
                </a:cxn>
                <a:cxn ang="f29">
                  <a:pos x="f27" y="f25"/>
                </a:cxn>
                <a:cxn ang="f29">
                  <a:pos x="f16" y="f18"/>
                </a:cxn>
              </a:cxnLst>
              <a:rect l="f15" t="f18" r="f16" b="f17"/>
              <a:pathLst>
                <a:path w="21600" h="21600">
                  <a:moveTo>
                    <a:pt x="f48" y="f49"/>
                  </a:moveTo>
                  <a:arcTo wR="f9" hR="f9" stAng="f29" swAng="f32"/>
                  <a:close/>
                </a:path>
              </a:pathLst>
            </a:custGeom>
            <a:solidFill>
              <a:srgbClr val="FF3366"/>
            </a:solidFill>
            <a:ln w="36000">
              <a:solidFill>
                <a:srgbClr val="FFFFFF"/>
              </a:solidFill>
              <a:prstDash val="solid"/>
            </a:ln>
            <a:effectLst>
              <a:outerShdw dist="101823" dir="2700000" algn="tl">
                <a:srgbClr val="808080"/>
              </a:outerShdw>
            </a:effectLst>
          </p:spPr>
          <p:txBody>
            <a:bodyPr vert="horz" wrap="none" lIns="108000" tIns="63000" rIns="108000" bIns="63000" anchor="ctr" anchorCtr="0" compatLnSpc="0">
              <a:noAutofit/>
            </a:bodyPr>
            <a:lstStyle/>
            <a:p>
              <a:pPr marL="0" marR="0" lvl="0" indent="0" algn="ct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r>
                <a:rPr lang="zh-TW" sz="2600" b="0" i="0" u="none" strike="noStrike" kern="1200">
                  <a:ln>
                    <a:noFill/>
                  </a:ln>
                  <a:latin typeface="華康中圓體" pitchFamily="49"/>
                  <a:ea typeface="華康中圓體" pitchFamily="49"/>
                  <a:cs typeface="Mangal" pitchFamily="2"/>
                </a:rPr>
                <a:t>幼鮭</a:t>
              </a:r>
            </a:p>
          </p:txBody>
        </p:sp>
        <p:sp>
          <p:nvSpPr>
            <p:cNvPr id="11" name="手繪多邊形 10"/>
            <p:cNvSpPr/>
            <p:nvPr/>
          </p:nvSpPr>
          <p:spPr>
            <a:xfrm>
              <a:off x="1620000" y="3960360"/>
              <a:ext cx="360000" cy="540000"/>
            </a:xfrm>
            <a:custGeom>
              <a:avLst>
                <a:gd name="f0" fmla="val 54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21600 f8 1"/>
                <a:gd name="f17" fmla="*/ f12 f11 1"/>
                <a:gd name="f18" fmla="*/ f11 f7 1"/>
                <a:gd name="f19" fmla="*/ f13 f7 1"/>
                <a:gd name="f20" fmla="*/ f17 1 10800"/>
                <a:gd name="f21" fmla="+- f12 0 f20"/>
                <a:gd name="f22" fmla="*/ f21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2" r="f19" b="f16"/>
              <a:pathLst>
                <a:path w="21600" h="21600">
                  <a:moveTo>
                    <a:pt x="f11" y="f5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4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5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F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微軟正黑體" pitchFamily="2"/>
                <a:cs typeface="Mangal" pitchFamily="2"/>
              </a:endParaRPr>
            </a:p>
          </p:txBody>
        </p:sp>
        <p:sp>
          <p:nvSpPr>
            <p:cNvPr id="12" name="手繪多邊形 11"/>
            <p:cNvSpPr/>
            <p:nvPr/>
          </p:nvSpPr>
          <p:spPr>
            <a:xfrm flipH="1" flipV="1">
              <a:off x="7848000" y="3960360"/>
              <a:ext cx="360000" cy="540000"/>
            </a:xfrm>
            <a:custGeom>
              <a:avLst>
                <a:gd name="f0" fmla="val 5400"/>
                <a:gd name="f1" fmla="val 5400"/>
              </a:avLst>
              <a:gdLst>
                <a:gd name="f2" fmla="val w"/>
                <a:gd name="f3" fmla="val h"/>
                <a:gd name="f4" fmla="val 0"/>
                <a:gd name="f5" fmla="val 21600"/>
                <a:gd name="f6" fmla="val 10800"/>
                <a:gd name="f7" fmla="*/ f2 1 21600"/>
                <a:gd name="f8" fmla="*/ f3 1 21600"/>
                <a:gd name="f9" fmla="pin 0 f1 10800"/>
                <a:gd name="f10" fmla="pin 0 f0 21600"/>
                <a:gd name="f11" fmla="val f9"/>
                <a:gd name="f12" fmla="val f10"/>
                <a:gd name="f13" fmla="+- 21600 0 f9"/>
                <a:gd name="f14" fmla="*/ f9 f7 1"/>
                <a:gd name="f15" fmla="*/ f10 f8 1"/>
                <a:gd name="f16" fmla="*/ 21600 f8 1"/>
                <a:gd name="f17" fmla="*/ f12 f11 1"/>
                <a:gd name="f18" fmla="*/ f11 f7 1"/>
                <a:gd name="f19" fmla="*/ f13 f7 1"/>
                <a:gd name="f20" fmla="*/ f17 1 10800"/>
                <a:gd name="f21" fmla="+- f12 0 f20"/>
                <a:gd name="f22" fmla="*/ f21 f8 1"/>
              </a:gdLst>
              <a:ahLst>
                <a:ahXY gdRefX="f1" minX="f4" maxX="f6" gdRefY="f0" minY="f4" maxY="f5">
                  <a:pos x="f14" y="f15"/>
                </a:ahXY>
              </a:ahLst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18" t="f22" r="f19" b="f16"/>
              <a:pathLst>
                <a:path w="21600" h="21600">
                  <a:moveTo>
                    <a:pt x="f11" y="f5"/>
                  </a:moveTo>
                  <a:lnTo>
                    <a:pt x="f11" y="f12"/>
                  </a:lnTo>
                  <a:lnTo>
                    <a:pt x="f4" y="f12"/>
                  </a:lnTo>
                  <a:lnTo>
                    <a:pt x="f6" y="f4"/>
                  </a:lnTo>
                  <a:lnTo>
                    <a:pt x="f5" y="f12"/>
                  </a:lnTo>
                  <a:lnTo>
                    <a:pt x="f13" y="f12"/>
                  </a:lnTo>
                  <a:lnTo>
                    <a:pt x="f13" y="f5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F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微軟正黑體" pitchFamily="2"/>
                <a:cs typeface="Mangal" pitchFamily="2"/>
              </a:endParaRPr>
            </a:p>
          </p:txBody>
        </p:sp>
        <p:sp>
          <p:nvSpPr>
            <p:cNvPr id="13" name="手繪多邊形 12"/>
            <p:cNvSpPr/>
            <p:nvPr/>
          </p:nvSpPr>
          <p:spPr>
            <a:xfrm>
              <a:off x="2951999" y="2340360"/>
              <a:ext cx="900000" cy="720000"/>
            </a:xfrm>
            <a:custGeom>
              <a:avLst/>
              <a:gdLst>
                <a:gd name="f0" fmla="val 0"/>
                <a:gd name="f1" fmla="val 142"/>
                <a:gd name="f2" fmla="val 147"/>
                <a:gd name="f3" fmla="val 98"/>
                <a:gd name="f4" fmla="val 21"/>
                <a:gd name="f5" fmla="val 64"/>
                <a:gd name="f6" fmla="val 36"/>
                <a:gd name="f7" fmla="val 50"/>
                <a:gd name="f8" fmla="val 84"/>
                <a:gd name="f9" fmla="val 102"/>
                <a:gd name="f10" fmla="val 22"/>
                <a:gd name="f11" fmla="val 116"/>
                <a:gd name="f12" fmla="val 4"/>
                <a:gd name="f13" fmla="val 39"/>
                <a:gd name="f14" fmla="val 67"/>
                <a:gd name="f15" fmla="val 119"/>
                <a:gd name="f16" fmla="val 81"/>
                <a:gd name="f17" fmla="val 53"/>
                <a:gd name="f18" fmla="val 103"/>
                <a:gd name="f19" fmla="val 73"/>
                <a:gd name="f20" fmla="val 3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42" h="147">
                  <a:moveTo>
                    <a:pt x="f3" y="f4"/>
                  </a:moveTo>
                  <a:cubicBezTo>
                    <a:pt x="f5" y="f4"/>
                    <a:pt x="f6" y="f7"/>
                    <a:pt x="f6" y="f8"/>
                  </a:cubicBezTo>
                  <a:cubicBezTo>
                    <a:pt x="f6" y="f9"/>
                    <a:pt x="f10" y="f11"/>
                    <a:pt x="f12" y="f11"/>
                  </a:cubicBezTo>
                  <a:cubicBezTo>
                    <a:pt x="f0" y="f11"/>
                    <a:pt x="f0" y="f11"/>
                    <a:pt x="f0" y="f11"/>
                  </a:cubicBezTo>
                  <a:cubicBezTo>
                    <a:pt x="f0" y="f2"/>
                    <a:pt x="f0" y="f2"/>
                    <a:pt x="f0" y="f2"/>
                  </a:cubicBezTo>
                  <a:cubicBezTo>
                    <a:pt x="f12" y="f2"/>
                    <a:pt x="f12" y="f2"/>
                    <a:pt x="f12" y="f2"/>
                  </a:cubicBezTo>
                  <a:cubicBezTo>
                    <a:pt x="f13" y="f2"/>
                    <a:pt x="f14" y="f15"/>
                    <a:pt x="f14" y="f8"/>
                  </a:cubicBezTo>
                  <a:cubicBezTo>
                    <a:pt x="f14" y="f14"/>
                    <a:pt x="f16" y="f17"/>
                    <a:pt x="f3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" y="f20"/>
                    <a:pt x="f1" y="f20"/>
                    <a:pt x="f1" y="f20"/>
                  </a:cubicBezTo>
                  <a:cubicBezTo>
                    <a:pt x="f18" y="f0"/>
                    <a:pt x="f18" y="f0"/>
                    <a:pt x="f18" y="f0"/>
                  </a:cubicBezTo>
                  <a:cubicBezTo>
                    <a:pt x="f18" y="f4"/>
                    <a:pt x="f18" y="f4"/>
                    <a:pt x="f18" y="f4"/>
                  </a:cubicBezTo>
                  <a:lnTo>
                    <a:pt x="f3" y="f4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F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微軟正黑體" pitchFamily="2"/>
                <a:cs typeface="Mangal" pitchFamily="2"/>
              </a:endParaRPr>
            </a:p>
          </p:txBody>
        </p:sp>
        <p:sp>
          <p:nvSpPr>
            <p:cNvPr id="14" name="手繪多邊形 13"/>
            <p:cNvSpPr/>
            <p:nvPr/>
          </p:nvSpPr>
          <p:spPr>
            <a:xfrm flipV="1">
              <a:off x="6156000" y="2376360"/>
              <a:ext cx="900000" cy="720000"/>
            </a:xfrm>
            <a:custGeom>
              <a:avLst/>
              <a:gdLst>
                <a:gd name="f0" fmla="val 0"/>
                <a:gd name="f1" fmla="val 142"/>
                <a:gd name="f2" fmla="val 147"/>
                <a:gd name="f3" fmla="val 98"/>
                <a:gd name="f4" fmla="val 21"/>
                <a:gd name="f5" fmla="val 64"/>
                <a:gd name="f6" fmla="val 36"/>
                <a:gd name="f7" fmla="val 50"/>
                <a:gd name="f8" fmla="val 84"/>
                <a:gd name="f9" fmla="val 102"/>
                <a:gd name="f10" fmla="val 22"/>
                <a:gd name="f11" fmla="val 116"/>
                <a:gd name="f12" fmla="val 4"/>
                <a:gd name="f13" fmla="val 39"/>
                <a:gd name="f14" fmla="val 67"/>
                <a:gd name="f15" fmla="val 119"/>
                <a:gd name="f16" fmla="val 81"/>
                <a:gd name="f17" fmla="val 53"/>
                <a:gd name="f18" fmla="val 103"/>
                <a:gd name="f19" fmla="val 73"/>
                <a:gd name="f20" fmla="val 3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42" h="147">
                  <a:moveTo>
                    <a:pt x="f3" y="f4"/>
                  </a:moveTo>
                  <a:cubicBezTo>
                    <a:pt x="f5" y="f4"/>
                    <a:pt x="f6" y="f7"/>
                    <a:pt x="f6" y="f8"/>
                  </a:cubicBezTo>
                  <a:cubicBezTo>
                    <a:pt x="f6" y="f9"/>
                    <a:pt x="f10" y="f11"/>
                    <a:pt x="f12" y="f11"/>
                  </a:cubicBezTo>
                  <a:cubicBezTo>
                    <a:pt x="f0" y="f11"/>
                    <a:pt x="f0" y="f11"/>
                    <a:pt x="f0" y="f11"/>
                  </a:cubicBezTo>
                  <a:cubicBezTo>
                    <a:pt x="f0" y="f2"/>
                    <a:pt x="f0" y="f2"/>
                    <a:pt x="f0" y="f2"/>
                  </a:cubicBezTo>
                  <a:cubicBezTo>
                    <a:pt x="f12" y="f2"/>
                    <a:pt x="f12" y="f2"/>
                    <a:pt x="f12" y="f2"/>
                  </a:cubicBezTo>
                  <a:cubicBezTo>
                    <a:pt x="f13" y="f2"/>
                    <a:pt x="f14" y="f15"/>
                    <a:pt x="f14" y="f8"/>
                  </a:cubicBezTo>
                  <a:cubicBezTo>
                    <a:pt x="f14" y="f14"/>
                    <a:pt x="f16" y="f17"/>
                    <a:pt x="f3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" y="f20"/>
                    <a:pt x="f1" y="f20"/>
                    <a:pt x="f1" y="f20"/>
                  </a:cubicBezTo>
                  <a:cubicBezTo>
                    <a:pt x="f18" y="f0"/>
                    <a:pt x="f18" y="f0"/>
                    <a:pt x="f18" y="f0"/>
                  </a:cubicBezTo>
                  <a:cubicBezTo>
                    <a:pt x="f18" y="f4"/>
                    <a:pt x="f18" y="f4"/>
                    <a:pt x="f18" y="f4"/>
                  </a:cubicBezTo>
                  <a:lnTo>
                    <a:pt x="f3" y="f4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F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微軟正黑體" pitchFamily="2"/>
                <a:cs typeface="Mangal" pitchFamily="2"/>
              </a:endParaRPr>
            </a:p>
          </p:txBody>
        </p:sp>
        <p:sp>
          <p:nvSpPr>
            <p:cNvPr id="15" name="手繪多邊形 14"/>
            <p:cNvSpPr/>
            <p:nvPr/>
          </p:nvSpPr>
          <p:spPr>
            <a:xfrm flipH="1">
              <a:off x="2951999" y="5436360"/>
              <a:ext cx="900000" cy="720000"/>
            </a:xfrm>
            <a:custGeom>
              <a:avLst/>
              <a:gdLst>
                <a:gd name="f0" fmla="val 0"/>
                <a:gd name="f1" fmla="val 142"/>
                <a:gd name="f2" fmla="val 147"/>
                <a:gd name="f3" fmla="val 98"/>
                <a:gd name="f4" fmla="val 21"/>
                <a:gd name="f5" fmla="val 64"/>
                <a:gd name="f6" fmla="val 36"/>
                <a:gd name="f7" fmla="val 50"/>
                <a:gd name="f8" fmla="val 84"/>
                <a:gd name="f9" fmla="val 102"/>
                <a:gd name="f10" fmla="val 22"/>
                <a:gd name="f11" fmla="val 116"/>
                <a:gd name="f12" fmla="val 4"/>
                <a:gd name="f13" fmla="val 39"/>
                <a:gd name="f14" fmla="val 67"/>
                <a:gd name="f15" fmla="val 119"/>
                <a:gd name="f16" fmla="val 81"/>
                <a:gd name="f17" fmla="val 53"/>
                <a:gd name="f18" fmla="val 103"/>
                <a:gd name="f19" fmla="val 73"/>
                <a:gd name="f20" fmla="val 3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42" h="147">
                  <a:moveTo>
                    <a:pt x="f3" y="f4"/>
                  </a:moveTo>
                  <a:cubicBezTo>
                    <a:pt x="f5" y="f4"/>
                    <a:pt x="f6" y="f7"/>
                    <a:pt x="f6" y="f8"/>
                  </a:cubicBezTo>
                  <a:cubicBezTo>
                    <a:pt x="f6" y="f9"/>
                    <a:pt x="f10" y="f11"/>
                    <a:pt x="f12" y="f11"/>
                  </a:cubicBezTo>
                  <a:cubicBezTo>
                    <a:pt x="f0" y="f11"/>
                    <a:pt x="f0" y="f11"/>
                    <a:pt x="f0" y="f11"/>
                  </a:cubicBezTo>
                  <a:cubicBezTo>
                    <a:pt x="f0" y="f2"/>
                    <a:pt x="f0" y="f2"/>
                    <a:pt x="f0" y="f2"/>
                  </a:cubicBezTo>
                  <a:cubicBezTo>
                    <a:pt x="f12" y="f2"/>
                    <a:pt x="f12" y="f2"/>
                    <a:pt x="f12" y="f2"/>
                  </a:cubicBezTo>
                  <a:cubicBezTo>
                    <a:pt x="f13" y="f2"/>
                    <a:pt x="f14" y="f15"/>
                    <a:pt x="f14" y="f8"/>
                  </a:cubicBezTo>
                  <a:cubicBezTo>
                    <a:pt x="f14" y="f14"/>
                    <a:pt x="f16" y="f17"/>
                    <a:pt x="f3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" y="f20"/>
                    <a:pt x="f1" y="f20"/>
                    <a:pt x="f1" y="f20"/>
                  </a:cubicBezTo>
                  <a:cubicBezTo>
                    <a:pt x="f18" y="f0"/>
                    <a:pt x="f18" y="f0"/>
                    <a:pt x="f18" y="f0"/>
                  </a:cubicBezTo>
                  <a:cubicBezTo>
                    <a:pt x="f18" y="f4"/>
                    <a:pt x="f18" y="f4"/>
                    <a:pt x="f18" y="f4"/>
                  </a:cubicBezTo>
                  <a:lnTo>
                    <a:pt x="f3" y="f4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F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微軟正黑體" pitchFamily="2"/>
                <a:cs typeface="Mangal" pitchFamily="2"/>
              </a:endParaRPr>
            </a:p>
          </p:txBody>
        </p:sp>
        <p:sp>
          <p:nvSpPr>
            <p:cNvPr id="16" name="手繪多邊形 15"/>
            <p:cNvSpPr/>
            <p:nvPr/>
          </p:nvSpPr>
          <p:spPr>
            <a:xfrm flipH="1" flipV="1">
              <a:off x="6156000" y="5472360"/>
              <a:ext cx="900000" cy="720000"/>
            </a:xfrm>
            <a:custGeom>
              <a:avLst/>
              <a:gdLst>
                <a:gd name="f0" fmla="val 0"/>
                <a:gd name="f1" fmla="val 142"/>
                <a:gd name="f2" fmla="val 147"/>
                <a:gd name="f3" fmla="val 98"/>
                <a:gd name="f4" fmla="val 21"/>
                <a:gd name="f5" fmla="val 64"/>
                <a:gd name="f6" fmla="val 36"/>
                <a:gd name="f7" fmla="val 50"/>
                <a:gd name="f8" fmla="val 84"/>
                <a:gd name="f9" fmla="val 102"/>
                <a:gd name="f10" fmla="val 22"/>
                <a:gd name="f11" fmla="val 116"/>
                <a:gd name="f12" fmla="val 4"/>
                <a:gd name="f13" fmla="val 39"/>
                <a:gd name="f14" fmla="val 67"/>
                <a:gd name="f15" fmla="val 119"/>
                <a:gd name="f16" fmla="val 81"/>
                <a:gd name="f17" fmla="val 53"/>
                <a:gd name="f18" fmla="val 103"/>
                <a:gd name="f19" fmla="val 73"/>
                <a:gd name="f20" fmla="val 37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142" h="147">
                  <a:moveTo>
                    <a:pt x="f3" y="f4"/>
                  </a:moveTo>
                  <a:cubicBezTo>
                    <a:pt x="f5" y="f4"/>
                    <a:pt x="f6" y="f7"/>
                    <a:pt x="f6" y="f8"/>
                  </a:cubicBezTo>
                  <a:cubicBezTo>
                    <a:pt x="f6" y="f9"/>
                    <a:pt x="f10" y="f11"/>
                    <a:pt x="f12" y="f11"/>
                  </a:cubicBezTo>
                  <a:cubicBezTo>
                    <a:pt x="f0" y="f11"/>
                    <a:pt x="f0" y="f11"/>
                    <a:pt x="f0" y="f11"/>
                  </a:cubicBezTo>
                  <a:cubicBezTo>
                    <a:pt x="f0" y="f2"/>
                    <a:pt x="f0" y="f2"/>
                    <a:pt x="f0" y="f2"/>
                  </a:cubicBezTo>
                  <a:cubicBezTo>
                    <a:pt x="f12" y="f2"/>
                    <a:pt x="f12" y="f2"/>
                    <a:pt x="f12" y="f2"/>
                  </a:cubicBezTo>
                  <a:cubicBezTo>
                    <a:pt x="f13" y="f2"/>
                    <a:pt x="f14" y="f15"/>
                    <a:pt x="f14" y="f8"/>
                  </a:cubicBezTo>
                  <a:cubicBezTo>
                    <a:pt x="f14" y="f14"/>
                    <a:pt x="f16" y="f17"/>
                    <a:pt x="f3" y="f17"/>
                  </a:cubicBezTo>
                  <a:cubicBezTo>
                    <a:pt x="f18" y="f17"/>
                    <a:pt x="f18" y="f17"/>
                    <a:pt x="f18" y="f17"/>
                  </a:cubicBezTo>
                  <a:cubicBezTo>
                    <a:pt x="f18" y="f19"/>
                    <a:pt x="f18" y="f19"/>
                    <a:pt x="f18" y="f19"/>
                  </a:cubicBezTo>
                  <a:cubicBezTo>
                    <a:pt x="f1" y="f20"/>
                    <a:pt x="f1" y="f20"/>
                    <a:pt x="f1" y="f20"/>
                  </a:cubicBezTo>
                  <a:cubicBezTo>
                    <a:pt x="f18" y="f0"/>
                    <a:pt x="f18" y="f0"/>
                    <a:pt x="f18" y="f0"/>
                  </a:cubicBezTo>
                  <a:cubicBezTo>
                    <a:pt x="f18" y="f4"/>
                    <a:pt x="f18" y="f4"/>
                    <a:pt x="f18" y="f4"/>
                  </a:cubicBezTo>
                  <a:lnTo>
                    <a:pt x="f3" y="f4"/>
                  </a:lnTo>
                  <a:close/>
                </a:path>
              </a:pathLst>
            </a:custGeom>
            <a:solidFill>
              <a:srgbClr val="729FCF"/>
            </a:solidFill>
            <a:ln w="0">
              <a:solidFill>
                <a:srgbClr val="3465AF"/>
              </a:solidFill>
              <a:prstDash val="solid"/>
            </a:ln>
          </p:spPr>
          <p:txBody>
            <a:bodyPr vert="horz" wrap="none" lIns="90000" tIns="45000" rIns="90000" bIns="45000" anchor="ctr" anchorCtr="0" compatLnSpc="0">
              <a:noAutofit/>
            </a:bodyPr>
            <a:lstStyle/>
            <a:p>
              <a:pPr marL="0" marR="0" lvl="0" indent="0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endParaRPr lang="en-US" sz="1800" b="0" i="0" u="none" strike="noStrike" kern="1200">
                <a:ln>
                  <a:noFill/>
                </a:ln>
                <a:latin typeface="Arial" pitchFamily="18"/>
                <a:ea typeface="微軟正黑體" pitchFamily="2"/>
                <a:cs typeface="Mangal" pitchFamily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9894351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EA250476-D318-4EEC-B1B9-9BA91A9C0496}" vid="{9881F55D-856F-42C7-A7E6-30E59C5D83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69</TotalTime>
  <Words>138</Words>
  <Application>Microsoft Office PowerPoint</Application>
  <PresentationFormat>如螢幕大小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Mangal</vt:lpstr>
      <vt:lpstr>華康中圓體</vt:lpstr>
      <vt:lpstr>華康海報體W12</vt:lpstr>
      <vt:lpstr>微軟正黑體</vt:lpstr>
      <vt:lpstr>新細明體</vt:lpstr>
      <vt:lpstr>Arial</vt:lpstr>
      <vt:lpstr>Calibri</vt:lpstr>
      <vt:lpstr>佈景主題1</vt:lpstr>
      <vt:lpstr>PowerPoint 簡報</vt:lpstr>
      <vt:lpstr>簡介</vt:lpstr>
      <vt:lpstr>小檔案</vt:lpstr>
      <vt:lpstr>成長流程圖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win8 rock</dc:creator>
  <cp:lastModifiedBy>win8 rock</cp:lastModifiedBy>
  <cp:revision>7</cp:revision>
  <dcterms:created xsi:type="dcterms:W3CDTF">2017-11-22T14:12:04Z</dcterms:created>
  <dcterms:modified xsi:type="dcterms:W3CDTF">2017-11-22T15:22:03Z</dcterms:modified>
</cp:coreProperties>
</file>